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90" y="-7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B377-0E8F-47D5-9A46-B9F8FA1FD73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96BD8FA-5555-4681-8765-F01BA67230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B377-0E8F-47D5-9A46-B9F8FA1FD73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D8FA-5555-4681-8765-F01BA67230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B377-0E8F-47D5-9A46-B9F8FA1FD73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D8FA-5555-4681-8765-F01BA67230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B377-0E8F-47D5-9A46-B9F8FA1FD73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D8FA-5555-4681-8765-F01BA67230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B377-0E8F-47D5-9A46-B9F8FA1FD73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D8FA-5555-4681-8765-F01BA67230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B377-0E8F-47D5-9A46-B9F8FA1FD73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D8FA-5555-4681-8765-F01BA672303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B377-0E8F-47D5-9A46-B9F8FA1FD73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D8FA-5555-4681-8765-F01BA672303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B377-0E8F-47D5-9A46-B9F8FA1FD73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D8FA-5555-4681-8765-F01BA67230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B377-0E8F-47D5-9A46-B9F8FA1FD73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D8FA-5555-4681-8765-F01BA67230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B377-0E8F-47D5-9A46-B9F8FA1FD73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D8FA-5555-4681-8765-F01BA672303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2B377-0E8F-47D5-9A46-B9F8FA1FD73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D8FA-5555-4681-8765-F01BA672303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B02B377-0E8F-47D5-9A46-B9F8FA1FD73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296BD8FA-5555-4681-8765-F01BA672303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74638"/>
            <a:ext cx="8077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Making Individualization Work with Flexible Media and Tools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Analyzing the potential barrier inherent in current curriculum materials can help us plan for the additional media and tools we will need in order to reach all students</a:t>
            </a:r>
            <a:r>
              <a:rPr lang="en-US" dirty="0" smtClean="0"/>
              <a:t>.</a:t>
            </a:r>
          </a:p>
          <a:p>
            <a:r>
              <a:rPr lang="en-US" dirty="0"/>
              <a:t>UDL Classroom Template 2, </a:t>
            </a:r>
            <a:r>
              <a:rPr lang="en-US" dirty="0" smtClean="0"/>
              <a:t>provides </a:t>
            </a:r>
            <a:r>
              <a:rPr lang="en-US" dirty="0"/>
              <a:t>a structure for analyzing these barriers in light of particular learning goals and students' learning profiles. </a:t>
            </a:r>
            <a:r>
              <a:rPr lang="en-US" dirty="0">
                <a:hlinkClick r:id="rId2" action="ppaction://hlinksldjump"/>
              </a:rPr>
              <a:t>http://www.cast.org/teachingeverystudent/tools/curriculumbarriers.cfm</a:t>
            </a:r>
            <a:endParaRPr lang="en-US" dirty="0" smtClean="0"/>
          </a:p>
          <a:p>
            <a:r>
              <a:rPr lang="en-US" dirty="0"/>
              <a:t>Once you have an understanding of the barriers to learning posed by available materials, you can investigate the digital media and networks available to support differentiated teaching approaches.</a:t>
            </a:r>
          </a:p>
        </p:txBody>
      </p:sp>
    </p:spTree>
    <p:extLst>
      <p:ext uri="{BB962C8B-B14F-4D97-AF65-F5344CB8AC3E}">
        <p14:creationId xmlns:p14="http://schemas.microsoft.com/office/powerpoint/2010/main" val="123267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dirty="0"/>
              <a:t>Teaching Method 4: Offer Flexible Opportunities for Demonstrating Skill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03859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Another essential part of teaching a strategic skill is providing learners with chances to demonstrate that skill. </a:t>
            </a:r>
            <a:endParaRPr lang="en-US" dirty="0" smtClean="0"/>
          </a:p>
          <a:p>
            <a:r>
              <a:rPr lang="en-US" dirty="0"/>
              <a:t>Demonstration challenges learners to consolidate and apply all parts of the process. It also elicits feedback from a broader audience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Demonstrating </a:t>
            </a:r>
            <a:r>
              <a:rPr lang="en-US" dirty="0"/>
              <a:t>skills and knowledge can factor powerfully into motivation, helping learners experience the "why" of learning</a:t>
            </a:r>
            <a:r>
              <a:rPr lang="en-US" dirty="0" smtClean="0"/>
              <a:t>.</a:t>
            </a:r>
          </a:p>
          <a:p>
            <a:r>
              <a:rPr lang="en-US" dirty="0"/>
              <a:t>Digital media offer widely varied supports and opportunities to help students demonstrate knowledge and skills. Publishing on the World Wide Web or on a class home page invites feedback from an expansive audience and can provide a sense of accomplishment. </a:t>
            </a:r>
            <a:endParaRPr lang="en-US" dirty="0" smtClean="0"/>
          </a:p>
          <a:p>
            <a:r>
              <a:rPr lang="en-US" dirty="0"/>
              <a:t>In sum, approaches for teaching skills must be flexible and must reflect the way strategic networks learn.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000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dirty="0"/>
              <a:t>growing collection of adjustable software tools, digital content, and World Wide Web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Multimedia composition tools such as </a:t>
            </a:r>
            <a:r>
              <a:rPr lang="en-US" dirty="0" err="1"/>
              <a:t>HyperStudio</a:t>
            </a:r>
            <a:r>
              <a:rPr lang="en-US" dirty="0"/>
              <a:t>, Kid Pix, and PowerPoint.</a:t>
            </a:r>
          </a:p>
          <a:p>
            <a:r>
              <a:rPr lang="en-US" dirty="0"/>
              <a:t>Web-capable electronic graphic organizers (see Figure 6.2) such as Inspiration and </a:t>
            </a:r>
            <a:r>
              <a:rPr lang="en-US" dirty="0" err="1">
                <a:solidFill>
                  <a:srgbClr val="FF0000"/>
                </a:solidFill>
              </a:rPr>
              <a:t>Kidspiration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r>
              <a:rPr lang="en-US" dirty="0">
                <a:hlinkClick r:id="rId2" action="ppaction://hlinksldjump"/>
              </a:rPr>
              <a:t>http://www.inspiration.com/Kidspiration</a:t>
            </a:r>
            <a:endParaRPr lang="en-US" dirty="0"/>
          </a:p>
          <a:p>
            <a:r>
              <a:rPr lang="en-US" dirty="0"/>
              <a:t>Programs that support the translation of content from one medium to another (e.g., text-to-speech and text-to-image) such as CAST </a:t>
            </a:r>
            <a:r>
              <a:rPr lang="en-US" dirty="0" err="1" smtClean="0"/>
              <a:t>eReader</a:t>
            </a:r>
            <a:r>
              <a:rPr lang="en-US" dirty="0"/>
              <a:t>, Pix Reader, </a:t>
            </a:r>
            <a:r>
              <a:rPr lang="en-US" dirty="0">
                <a:solidFill>
                  <a:srgbClr val="FF0000"/>
                </a:solidFill>
              </a:rPr>
              <a:t>Pix Writer</a:t>
            </a:r>
            <a:r>
              <a:rPr lang="en-US" dirty="0"/>
              <a:t>, and </a:t>
            </a:r>
            <a:r>
              <a:rPr lang="en-US" dirty="0" err="1"/>
              <a:t>Intellitalk</a:t>
            </a:r>
            <a:r>
              <a:rPr lang="en-US" dirty="0"/>
              <a:t> II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r>
              <a:rPr lang="en-US" dirty="0">
                <a:hlinkClick r:id="rId2" action="ppaction://hlinksldjump"/>
              </a:rPr>
              <a:t>http://www.youtube.com/watch?v=LtxEj2ESIBo&amp;feature=related</a:t>
            </a:r>
            <a:endParaRPr lang="en-US" dirty="0" smtClean="0"/>
          </a:p>
          <a:p>
            <a:r>
              <a:rPr lang="en-US" dirty="0"/>
              <a:t>resources such as these expand their options for presenting information, scaffolding students, and offering choices for student expression</a:t>
            </a:r>
          </a:p>
        </p:txBody>
      </p:sp>
    </p:spTree>
    <p:extLst>
      <p:ext uri="{BB962C8B-B14F-4D97-AF65-F5344CB8AC3E}">
        <p14:creationId xmlns:p14="http://schemas.microsoft.com/office/powerpoint/2010/main" val="882070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Designing Instruction to Support Strategic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Different learners aiming for the same goal generate different plans and steps for getting </a:t>
            </a:r>
            <a:r>
              <a:rPr lang="en-US" dirty="0" smtClean="0"/>
              <a:t>there.</a:t>
            </a:r>
          </a:p>
          <a:p>
            <a:r>
              <a:rPr lang="en-US" dirty="0" smtClean="0"/>
              <a:t>Individuals </a:t>
            </a:r>
            <a:r>
              <a:rPr lang="en-US" dirty="0"/>
              <a:t>have their own optimal pathways for learning strategic </a:t>
            </a:r>
            <a:r>
              <a:rPr lang="en-US" dirty="0" smtClean="0"/>
              <a:t>skills so </a:t>
            </a:r>
            <a:r>
              <a:rPr lang="en-US" dirty="0"/>
              <a:t>teaching approaches and tools need to be </a:t>
            </a:r>
            <a:r>
              <a:rPr lang="en-US" dirty="0" smtClean="0"/>
              <a:t>varied.</a:t>
            </a:r>
          </a:p>
          <a:p>
            <a:r>
              <a:rPr lang="en-US" dirty="0"/>
              <a:t>Based on our knowledge of how strategic networks function, we can recommend the following teaching methods to support strategic learning.</a:t>
            </a:r>
          </a:p>
        </p:txBody>
      </p:sp>
    </p:spTree>
    <p:extLst>
      <p:ext uri="{BB962C8B-B14F-4D97-AF65-F5344CB8AC3E}">
        <p14:creationId xmlns:p14="http://schemas.microsoft.com/office/powerpoint/2010/main" val="430386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/>
              <a:t>Teaching Method 1: Provide Flexible Models of Skilled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1"/>
            <a:ext cx="8610600" cy="4419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Learning to generate patterns (how to do something) requires developing a mental model of the pattern in question. Developing internal models requires exposure to external models of expert performance and to counter-examples that demonstrate incorrect execution</a:t>
            </a:r>
            <a:r>
              <a:rPr lang="en-US" dirty="0" smtClean="0"/>
              <a:t>.</a:t>
            </a:r>
          </a:p>
          <a:p>
            <a:r>
              <a:rPr lang="en-US" dirty="0"/>
              <a:t>Consider learning to play </a:t>
            </a:r>
            <a:r>
              <a:rPr lang="en-US" dirty="0" smtClean="0"/>
              <a:t>tennis and </a:t>
            </a:r>
            <a:r>
              <a:rPr lang="en-US" dirty="0"/>
              <a:t>for the sake of this example, just learning how to serve. Before the aspiring tennis player can serve well, she must first have a mental model of skilled </a:t>
            </a:r>
            <a:r>
              <a:rPr lang="en-US" dirty="0" smtClean="0"/>
              <a:t>serving</a:t>
            </a:r>
          </a:p>
          <a:p>
            <a:r>
              <a:rPr lang="en-US" dirty="0" smtClean="0"/>
              <a:t>What </a:t>
            </a:r>
            <a:r>
              <a:rPr lang="en-US" dirty="0"/>
              <a:t>does the complete stroke look like when an expert does </a:t>
            </a:r>
            <a:r>
              <a:rPr lang="en-US" dirty="0" smtClean="0"/>
              <a:t>it?</a:t>
            </a:r>
          </a:p>
          <a:p>
            <a:r>
              <a:rPr lang="en-US" dirty="0" smtClean="0"/>
              <a:t>Where </a:t>
            </a:r>
            <a:r>
              <a:rPr lang="en-US" dirty="0"/>
              <a:t>must the ball land to be counted "in</a:t>
            </a:r>
            <a:r>
              <a:rPr lang="en-US" dirty="0" smtClean="0"/>
              <a:t>"?</a:t>
            </a:r>
          </a:p>
          <a:p>
            <a:r>
              <a:rPr lang="en-US" dirty="0" smtClean="0"/>
              <a:t> </a:t>
            </a:r>
            <a:r>
              <a:rPr lang="en-US" dirty="0"/>
              <a:t>What are the most effective placements and bounces for making the serve difficult to return</a:t>
            </a:r>
            <a:r>
              <a:rPr lang="en-US" dirty="0" smtClean="0"/>
              <a:t>?</a:t>
            </a:r>
          </a:p>
          <a:p>
            <a:r>
              <a:rPr lang="en-US" dirty="0" smtClean="0"/>
              <a:t> </a:t>
            </a:r>
            <a:r>
              <a:rPr lang="en-US" dirty="0"/>
              <a:t>Important counter-examples include what a poor serve looks like and what kinds of mistakes contribute to one.</a:t>
            </a:r>
          </a:p>
        </p:txBody>
      </p:sp>
    </p:spTree>
    <p:extLst>
      <p:ext uri="{BB962C8B-B14F-4D97-AF65-F5344CB8AC3E}">
        <p14:creationId xmlns:p14="http://schemas.microsoft.com/office/powerpoint/2010/main" val="2411057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381000"/>
            <a:ext cx="7772400" cy="5181600"/>
          </a:xfrm>
        </p:spPr>
        <p:txBody>
          <a:bodyPr>
            <a:normAutofit/>
          </a:bodyPr>
          <a:lstStyle/>
          <a:p>
            <a:r>
              <a:rPr lang="en-US" dirty="0"/>
              <a:t>Teachers can present models of processes in a variety of contexts 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one-on-one instruction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in small groups or as a whole </a:t>
            </a:r>
            <a:r>
              <a:rPr lang="en-US" dirty="0" smtClean="0"/>
              <a:t>class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live or at a </a:t>
            </a:r>
            <a:r>
              <a:rPr lang="en-US" dirty="0" smtClean="0"/>
              <a:t>distance</a:t>
            </a:r>
          </a:p>
          <a:p>
            <a:pPr lvl="1"/>
            <a:r>
              <a:rPr lang="en-US" dirty="0" smtClean="0"/>
              <a:t>online </a:t>
            </a:r>
            <a:r>
              <a:rPr lang="en-US" dirty="0"/>
              <a:t>or in </a:t>
            </a:r>
            <a:r>
              <a:rPr lang="en-US" dirty="0" smtClean="0"/>
              <a:t>person</a:t>
            </a:r>
          </a:p>
          <a:p>
            <a:r>
              <a:rPr lang="en-US" dirty="0" smtClean="0"/>
              <a:t>using </a:t>
            </a:r>
            <a:r>
              <a:rPr lang="en-US" dirty="0"/>
              <a:t>a variety of media </a:t>
            </a:r>
            <a:endParaRPr lang="en-US" dirty="0" smtClean="0"/>
          </a:p>
          <a:p>
            <a:pPr lvl="1"/>
            <a:r>
              <a:rPr lang="en-US" dirty="0" smtClean="0"/>
              <a:t>Video</a:t>
            </a:r>
          </a:p>
          <a:p>
            <a:pPr lvl="1"/>
            <a:r>
              <a:rPr lang="en-US" dirty="0" smtClean="0"/>
              <a:t>Speech</a:t>
            </a:r>
          </a:p>
          <a:p>
            <a:pPr lvl="1"/>
            <a:r>
              <a:rPr lang="en-US" dirty="0" smtClean="0"/>
              <a:t>Text</a:t>
            </a:r>
          </a:p>
          <a:p>
            <a:pPr lvl="1"/>
            <a:r>
              <a:rPr lang="en-US" dirty="0" smtClean="0"/>
              <a:t>Diagram</a:t>
            </a:r>
          </a:p>
          <a:p>
            <a:pPr lvl="1"/>
            <a:r>
              <a:rPr lang="en-US" dirty="0" smtClean="0"/>
              <a:t> animation</a:t>
            </a:r>
            <a:endParaRPr lang="en-US" dirty="0"/>
          </a:p>
          <a:p>
            <a:pPr marL="68580" indent="0">
              <a:buNone/>
            </a:pPr>
            <a:r>
              <a:rPr lang="en-US" dirty="0"/>
              <a:t>Exposure to multiple models showing different, effective ways to do something helps learners distill the critical features of a process, different ways it can be accomplished, and where the opportunities exist to inject their own creative means to that end.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28990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dirty="0"/>
              <a:t>Teaching Method 2: Provide Opportunities to Practice with Supports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4267199"/>
          </a:xfrm>
        </p:spPr>
        <p:txBody>
          <a:bodyPr>
            <a:normAutofit/>
          </a:bodyPr>
          <a:lstStyle/>
          <a:p>
            <a:r>
              <a:rPr lang="en-US" dirty="0"/>
              <a:t>To achieve complex strategic goals like playing tennis, driving a car, or writing a research paper, a learner must automatize, or over-learn, the individual steps in the process until each is automatic</a:t>
            </a:r>
            <a:r>
              <a:rPr lang="en-US" dirty="0" smtClean="0"/>
              <a:t>.</a:t>
            </a:r>
          </a:p>
          <a:p>
            <a:r>
              <a:rPr lang="en-US" dirty="0"/>
              <a:t>when the subcomponents come automatically can a tennis player concentrate on game strategy, a driver concentrate on destination and route, and a student concentrate on the style and clarity of the research paper. This requires extensive practice</a:t>
            </a:r>
            <a:r>
              <a:rPr lang="en-US" dirty="0" smtClean="0"/>
              <a:t>.</a:t>
            </a:r>
          </a:p>
          <a:p>
            <a:r>
              <a:rPr lang="en-US" dirty="0"/>
              <a:t>complex strategic patterns are impossible to learn all at once, teachers usually direct students to practice individual subcomponents of the process</a:t>
            </a:r>
            <a:r>
              <a:rPr lang="en-US" dirty="0" smtClean="0"/>
              <a:t>.</a:t>
            </a:r>
          </a:p>
          <a:p>
            <a:r>
              <a:rPr lang="en-US" dirty="0"/>
              <a:t>practicing skills in context is more effective than practicing skills in isolation. </a:t>
            </a:r>
          </a:p>
        </p:txBody>
      </p:sp>
    </p:spTree>
    <p:extLst>
      <p:ext uri="{BB962C8B-B14F-4D97-AF65-F5344CB8AC3E}">
        <p14:creationId xmlns:p14="http://schemas.microsoft.com/office/powerpoint/2010/main" val="3080853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381000"/>
            <a:ext cx="8229600" cy="5257800"/>
          </a:xfrm>
        </p:spPr>
        <p:txBody>
          <a:bodyPr/>
          <a:lstStyle/>
          <a:p>
            <a:r>
              <a:rPr lang="en-US" dirty="0"/>
              <a:t>To support contextual practice, teachers can scaffold some parts of the process so that learners can focus on strengthening their abilities in other parts. </a:t>
            </a:r>
            <a:endParaRPr lang="en-US" dirty="0" smtClean="0"/>
          </a:p>
          <a:p>
            <a:r>
              <a:rPr lang="en-US" dirty="0" smtClean="0"/>
              <a:t>Scaffolds </a:t>
            </a:r>
            <a:r>
              <a:rPr lang="en-US" dirty="0"/>
              <a:t>reduce the degrees of freedom in order to focus the learning in specific areas. </a:t>
            </a:r>
            <a:endParaRPr lang="en-US" dirty="0" smtClean="0"/>
          </a:p>
          <a:p>
            <a:r>
              <a:rPr lang="en-US" dirty="0" smtClean="0"/>
              <a:t>Examples </a:t>
            </a:r>
          </a:p>
          <a:p>
            <a:pPr lvl="1"/>
            <a:r>
              <a:rPr lang="en-US" sz="2000" dirty="0"/>
              <a:t>T</a:t>
            </a:r>
            <a:r>
              <a:rPr lang="en-US" sz="2000" dirty="0" smtClean="0"/>
              <a:t>raining </a:t>
            </a:r>
            <a:r>
              <a:rPr lang="en-US" sz="2000" dirty="0"/>
              <a:t>wheels or parental hand on the back of the bicycle that supports a beginning bike rider's </a:t>
            </a:r>
            <a:r>
              <a:rPr lang="en-US" sz="2000" dirty="0" smtClean="0"/>
              <a:t>balance</a:t>
            </a:r>
          </a:p>
          <a:p>
            <a:pPr lvl="1"/>
            <a:r>
              <a:rPr lang="en-US" sz="2000" dirty="0"/>
              <a:t>T</a:t>
            </a:r>
            <a:r>
              <a:rPr lang="en-US" sz="2000" dirty="0" smtClean="0"/>
              <a:t>he </a:t>
            </a:r>
            <a:r>
              <a:rPr lang="en-US" sz="2000" dirty="0"/>
              <a:t>passenger-side steering wheel a driving instructor can use to monitor a new driver's </a:t>
            </a:r>
            <a:r>
              <a:rPr lang="en-US" sz="2000" dirty="0" smtClean="0"/>
              <a:t>steering</a:t>
            </a:r>
          </a:p>
          <a:p>
            <a:pPr lvl="1"/>
            <a:r>
              <a:rPr lang="en-US" sz="2000" dirty="0"/>
              <a:t>A</a:t>
            </a:r>
            <a:r>
              <a:rPr lang="en-US" sz="2000" dirty="0" smtClean="0"/>
              <a:t> </a:t>
            </a:r>
            <a:r>
              <a:rPr lang="en-US" sz="2000" dirty="0"/>
              <a:t>tennis instructor's practice of guiding the arms of the novice server through the motion of the overhead stroke.</a:t>
            </a:r>
          </a:p>
        </p:txBody>
      </p:sp>
    </p:spTree>
    <p:extLst>
      <p:ext uri="{BB962C8B-B14F-4D97-AF65-F5344CB8AC3E}">
        <p14:creationId xmlns:p14="http://schemas.microsoft.com/office/powerpoint/2010/main" val="3759876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81000"/>
            <a:ext cx="8229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/>
              <a:t>Electronic media are ideal for providing scaffolds in the context of learning.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/>
              <a:t>Features includes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2400" dirty="0" smtClean="0"/>
              <a:t> text-to-speech "translation" supports decoding so that learners can focus on strategic reading or content learning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2400" dirty="0" smtClean="0"/>
              <a:t> spell checkers support mechanics so that learners can focus on expressing their ideas and improving their writing fluency 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2400" dirty="0" smtClean="0"/>
              <a:t>built-in calculators scaffold math facts so that learners can focus on mathematical reasoning.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/>
              <a:t>Ideally, scaffolds should be optional and assignable to individual students, the better to accommodate individual progress and differences between learners.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83401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Teaching Method 3: Provide Multiple Media and Formats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038599"/>
          </a:xfrm>
        </p:spPr>
        <p:txBody>
          <a:bodyPr>
            <a:normAutofit/>
          </a:bodyPr>
          <a:lstStyle/>
          <a:p>
            <a:r>
              <a:rPr lang="en-US" dirty="0"/>
              <a:t>Delivering ongoing, relevant feedback is critical when teaching skills</a:t>
            </a:r>
            <a:r>
              <a:rPr lang="en-US" dirty="0" smtClean="0"/>
              <a:t>.</a:t>
            </a:r>
          </a:p>
          <a:p>
            <a:r>
              <a:rPr lang="en-US" dirty="0"/>
              <a:t>Learners need to know if they are practicing effectively, and if not, which aspects of the practice process they need to change</a:t>
            </a:r>
            <a:r>
              <a:rPr lang="en-US" dirty="0" smtClean="0"/>
              <a:t>.</a:t>
            </a:r>
          </a:p>
          <a:p>
            <a:r>
              <a:rPr lang="en-US" dirty="0"/>
              <a:t>Feedback can come in many </a:t>
            </a:r>
            <a:r>
              <a:rPr lang="en-US" dirty="0" smtClean="0"/>
              <a:t>forms and is </a:t>
            </a:r>
            <a:r>
              <a:rPr lang="en-US" dirty="0"/>
              <a:t>most effective when it is provided in an ongoing </a:t>
            </a:r>
            <a:r>
              <a:rPr lang="en-US" dirty="0" smtClean="0"/>
              <a:t>fashion; supporting </a:t>
            </a:r>
            <a:r>
              <a:rPr lang="en-US" dirty="0"/>
              <a:t>course corrections and building learners' confidence about things that are going </a:t>
            </a:r>
            <a:r>
              <a:rPr lang="en-US" dirty="0" smtClean="0"/>
              <a:t>well.</a:t>
            </a:r>
          </a:p>
          <a:p>
            <a:r>
              <a:rPr lang="en-US" dirty="0"/>
              <a:t>helping learners develop self-monitoring skills may be the very best way to ensure ongoing feedback for all practice</a:t>
            </a:r>
            <a:r>
              <a:rPr lang="en-US" dirty="0" smtClean="0"/>
              <a:t>.</a:t>
            </a:r>
          </a:p>
          <a:p>
            <a:r>
              <a:rPr lang="en-US" dirty="0"/>
              <a:t>Software tools and digital networks can be an excellent source of ongoing feedback, particularly if students are shown how to take advantage of everything these tools offer.</a:t>
            </a:r>
          </a:p>
        </p:txBody>
      </p:sp>
    </p:spTree>
    <p:extLst>
      <p:ext uri="{BB962C8B-B14F-4D97-AF65-F5344CB8AC3E}">
        <p14:creationId xmlns:p14="http://schemas.microsoft.com/office/powerpoint/2010/main" val="1415619957"/>
      </p:ext>
    </p:extLst>
  </p:cSld>
  <p:clrMapOvr>
    <a:masterClrMapping/>
  </p:clrMapOvr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TC101859862[[fn=Urban Pop]]</Template>
  <TotalTime>83</TotalTime>
  <Words>1064</Words>
  <Application>Microsoft Office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Urban Pop</vt:lpstr>
      <vt:lpstr>Making Individualization Work with Flexible Media and Tools</vt:lpstr>
      <vt:lpstr>growing collection of adjustable software tools, digital content, and World Wide Web resources</vt:lpstr>
      <vt:lpstr>Designing Instruction to Support Strategic Learning</vt:lpstr>
      <vt:lpstr>Teaching Method 1: Provide Flexible Models of Skilled Performance</vt:lpstr>
      <vt:lpstr>PowerPoint Presentation</vt:lpstr>
      <vt:lpstr>Teaching Method 2: Provide Opportunities to Practice with Supports</vt:lpstr>
      <vt:lpstr>PowerPoint Presentation</vt:lpstr>
      <vt:lpstr>PowerPoint Presentation</vt:lpstr>
      <vt:lpstr>Teaching Method 3: Provide Multiple Media and Formats</vt:lpstr>
      <vt:lpstr>Teaching Method 4: Offer Flexible Opportunities for Demonstrating Skill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Individualization Work with Flexible Media and Tools</dc:title>
  <dc:creator>Samantha Marchan</dc:creator>
  <cp:lastModifiedBy>Marchan, Samantha</cp:lastModifiedBy>
  <cp:revision>11</cp:revision>
  <dcterms:created xsi:type="dcterms:W3CDTF">2012-03-24T17:12:25Z</dcterms:created>
  <dcterms:modified xsi:type="dcterms:W3CDTF">2012-03-26T22:31:42Z</dcterms:modified>
</cp:coreProperties>
</file>